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854885-EC30-44AA-A798-2E40B4A5E598}" type="datetimeFigureOut">
              <a:rPr lang="en-IN" smtClean="0"/>
              <a:pPr/>
              <a:t>15-08-2012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F3AC4E-2B93-4F66-8881-454527EFC8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2348880"/>
            <a:ext cx="7406640" cy="1472184"/>
          </a:xfrm>
        </p:spPr>
        <p:txBody>
          <a:bodyPr/>
          <a:lstStyle/>
          <a:p>
            <a:r>
              <a:rPr lang="en-US" dirty="0" smtClean="0"/>
              <a:t>Ethical Decision Making in Business</a:t>
            </a: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CORPORATE VALUES AND ETHICAL DECISION MAKING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85860"/>
            <a:ext cx="4884004" cy="329526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a person’s work environment, vision and mission of the company have a greater influence on him than his own values and moral standards.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Generally decisions- ethical or otherwise, are jointly made through committees, consultations, discussions or at meetings.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corporate culture can be defined as “a set of values, beliefs, norms and ways of solving problems”.</a:t>
            </a:r>
          </a:p>
          <a:p>
            <a:pPr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214422"/>
            <a:ext cx="261937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15616" y="4714884"/>
            <a:ext cx="78141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ethical climate of a company will provide a clear indication to outsiders on whether it has an ethical conscience, otherwise companies whose goal was to make huge profit- as in the case of Enron, have always had ethical conscience as the secondary object on their mind.</a:t>
            </a:r>
          </a:p>
          <a:p>
            <a:pPr>
              <a:buFont typeface="Arial" pitchFamily="34" charset="0"/>
              <a:buChar char="•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ROLE OF CORPORATE GOVERNANCE IN ENSURING ETHICS IN THE WORKPLACE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57298"/>
            <a:ext cx="7499176" cy="509603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For the past three decades companies have been following internationally accepted governance practices to reduce conflicts of interest within the employee and the organization.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Such practices help mitigate conflicts among employees, through formal codes, policies and rules and subsequently help reduce ethical dilemmas.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The board of directors play an important role to ensure that these corporate values are in place and are scrupulously followed. 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  OECD (Organization for Economic Cooperation and Development) is one such body that explains in detail the functions of the board, which include risk-taking, corporate performance, fair accounting and reporting systems.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61926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9632" y="1700808"/>
            <a:ext cx="76700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OECD was established in 1961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Its headquarters are located in Paris, France</a:t>
            </a:r>
          </a:p>
          <a:p>
            <a:pPr algn="just">
              <a:buFont typeface="Arial" pitchFamily="34" charset="0"/>
              <a:buChar char="•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Mission-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promote policies that will improve the economic and social well being of people around the world.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OECD’s Core Values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Objective: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Our analyses and recommendations are independent and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evidence-based.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pen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We encourage debate and a shared understanding of critical global issues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: We dare to challenge conventional wisdom starting with our own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Pioneering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We identify and address emerging and long term challenges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Ethical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Our credibility is built on trust, integrity and transparency.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01122" cy="77153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FRAMEWORK OF ETHICAL DECISION MAKING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85860"/>
            <a:ext cx="7527210" cy="49514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Components of making a good choice:-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- Take Choices Seriously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- Good Decisions are both Ethical and Effective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- Discernment and Discipline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 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making good Ethical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/>
          <a:lstStyle/>
          <a:p>
            <a:r>
              <a:rPr lang="en-US" dirty="0" smtClean="0"/>
              <a:t>Recognize and identify the kind of ethical issue you need to resolve</a:t>
            </a:r>
          </a:p>
          <a:p>
            <a:endParaRPr lang="en-US" dirty="0" smtClean="0"/>
          </a:p>
          <a:p>
            <a:r>
              <a:rPr lang="en-US" dirty="0" smtClean="0"/>
              <a:t>Pause and think</a:t>
            </a:r>
          </a:p>
          <a:p>
            <a:endParaRPr lang="en-US" dirty="0" smtClean="0"/>
          </a:p>
          <a:p>
            <a:r>
              <a:rPr lang="en-US" dirty="0" smtClean="0"/>
              <a:t>Make sure of your goals</a:t>
            </a:r>
          </a:p>
          <a:p>
            <a:endParaRPr lang="en-US" dirty="0" smtClean="0"/>
          </a:p>
          <a:p>
            <a:r>
              <a:rPr lang="en-US" dirty="0" smtClean="0"/>
              <a:t>Get your facts right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84784"/>
            <a:ext cx="7498080" cy="4800600"/>
          </a:xfrm>
        </p:spPr>
        <p:txBody>
          <a:bodyPr/>
          <a:lstStyle/>
          <a:p>
            <a:r>
              <a:rPr lang="en-US" dirty="0" smtClean="0"/>
              <a:t>Evaluate choices from different ethical perspective</a:t>
            </a:r>
          </a:p>
          <a:p>
            <a:endParaRPr lang="en-US" dirty="0" smtClean="0"/>
          </a:p>
          <a:p>
            <a:r>
              <a:rPr lang="en-US" dirty="0" smtClean="0"/>
              <a:t>Consider Consequences</a:t>
            </a:r>
          </a:p>
          <a:p>
            <a:endParaRPr lang="en-US" dirty="0" smtClean="0"/>
          </a:p>
          <a:p>
            <a:r>
              <a:rPr lang="en-US" dirty="0" smtClean="0"/>
              <a:t>Make a decision</a:t>
            </a:r>
          </a:p>
          <a:p>
            <a:endParaRPr lang="en-US" dirty="0" smtClean="0"/>
          </a:p>
          <a:p>
            <a:r>
              <a:rPr lang="en-US" dirty="0" smtClean="0"/>
              <a:t>Act, then reflect on the decision later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980728"/>
            <a:ext cx="7498080" cy="394645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THANKYOU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Model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:-</a:t>
            </a:r>
          </a:p>
          <a:p>
            <a:pPr lvl="1"/>
            <a:r>
              <a:rPr lang="en-US" dirty="0" smtClean="0"/>
              <a:t>Benchmark to set standards</a:t>
            </a:r>
          </a:p>
          <a:p>
            <a:pPr lvl="1"/>
            <a:r>
              <a:rPr lang="en-US" dirty="0" smtClean="0"/>
              <a:t>Basis for normative judgment</a:t>
            </a:r>
          </a:p>
          <a:p>
            <a:pPr lvl="1">
              <a:buNone/>
            </a:pPr>
            <a:endParaRPr lang="en-US" dirty="0" smtClean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Practicality 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Not easily understood by business theorists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Normative 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Prominent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Rights Theories</a:t>
            </a:r>
          </a:p>
          <a:p>
            <a:pPr lvl="1"/>
            <a:r>
              <a:rPr lang="en-US" dirty="0" smtClean="0"/>
              <a:t>Advocated by Kant (Personal Rights) and Locke (Property Rights)</a:t>
            </a:r>
          </a:p>
          <a:p>
            <a:pPr lvl="1"/>
            <a:r>
              <a:rPr lang="en-US" dirty="0" smtClean="0"/>
              <a:t>Protection of legal and moral rights</a:t>
            </a:r>
          </a:p>
          <a:p>
            <a:r>
              <a:rPr lang="en-US" dirty="0" smtClean="0"/>
              <a:t>Justice Theories</a:t>
            </a:r>
          </a:p>
          <a:p>
            <a:pPr lvl="1"/>
            <a:r>
              <a:rPr lang="en-US" dirty="0" smtClean="0"/>
              <a:t>Advocates all persons should be guided by fairness, justice, equity and by a sense of impartiality</a:t>
            </a:r>
          </a:p>
          <a:p>
            <a:pPr lvl="1"/>
            <a:r>
              <a:rPr lang="en-US" dirty="0" smtClean="0"/>
              <a:t>Equality based on justice</a:t>
            </a:r>
          </a:p>
          <a:p>
            <a:r>
              <a:rPr lang="en-US" dirty="0" smtClean="0"/>
              <a:t>Utilitarianism</a:t>
            </a:r>
          </a:p>
          <a:p>
            <a:pPr lvl="1"/>
            <a:r>
              <a:rPr lang="en-US" dirty="0" smtClean="0"/>
              <a:t>Action is right if it maximizes utility</a:t>
            </a:r>
          </a:p>
          <a:p>
            <a:pPr lvl="1"/>
            <a:r>
              <a:rPr lang="en-US" dirty="0" smtClean="0"/>
              <a:t>Teleological approach to ethics</a:t>
            </a:r>
          </a:p>
          <a:p>
            <a:pPr lvl="1"/>
            <a:r>
              <a:rPr lang="en-US" dirty="0" smtClean="0"/>
              <a:t>Double-edged focus to an ethical problem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Virtue Approach</a:t>
            </a:r>
          </a:p>
          <a:p>
            <a:pPr lvl="1"/>
            <a:r>
              <a:rPr lang="en-US" dirty="0" smtClean="0"/>
              <a:t>Decisions should be consistent with certain morally acceptable virtues </a:t>
            </a:r>
            <a:r>
              <a:rPr lang="en-US" dirty="0" smtClean="0">
                <a:sym typeface="Wingdings" pitchFamily="2" charset="2"/>
              </a:rPr>
              <a:t> Full development of humanity</a:t>
            </a:r>
          </a:p>
          <a:p>
            <a:pPr lvl="1"/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What kind of person will I be if I do this ?</a:t>
            </a:r>
            <a:endParaRPr lang="en-US" dirty="0" smtClean="0"/>
          </a:p>
          <a:p>
            <a:r>
              <a:rPr lang="en-US" dirty="0" smtClean="0"/>
              <a:t>The Common Good Approach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It suggests “the interlocking relationships of society”</a:t>
            </a:r>
          </a:p>
          <a:p>
            <a:pPr lvl="1"/>
            <a:r>
              <a:rPr lang="en-US" dirty="0" smtClean="0"/>
              <a:t>It draws attention to certain condition such as effective system of law and order, policing, public education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Decision Making with Cross Holder Conflicts and Competition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Barry’s decision making rules :-</a:t>
            </a:r>
          </a:p>
          <a:p>
            <a:pPr lvl="1"/>
            <a:r>
              <a:rPr lang="en-US" dirty="0" smtClean="0"/>
              <a:t>Choose the more important obligation between two or more conflicting obligations</a:t>
            </a:r>
          </a:p>
          <a:p>
            <a:pPr lvl="1"/>
            <a:r>
              <a:rPr lang="en-US" dirty="0" smtClean="0"/>
              <a:t>Choose an action of higher ideal when two or more ideals conflict</a:t>
            </a:r>
          </a:p>
          <a:p>
            <a:pPr lvl="1"/>
            <a:r>
              <a:rPr lang="en-US" dirty="0" smtClean="0"/>
              <a:t>Choose the action that produces the greater good or the lesser harm, when effects </a:t>
            </a:r>
            <a:r>
              <a:rPr lang="en-US" smtClean="0"/>
              <a:t>are mixed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600"/>
          </a:xfrm>
        </p:spPr>
        <p:txBody>
          <a:bodyPr/>
          <a:lstStyle/>
          <a:p>
            <a:r>
              <a:rPr lang="en-US" dirty="0" smtClean="0"/>
              <a:t>	Need for Kohlberg’s Model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772400" cy="4876800"/>
          </a:xfrm>
        </p:spPr>
        <p:txBody>
          <a:bodyPr>
            <a:normAutofit/>
          </a:bodyPr>
          <a:lstStyle/>
          <a:p>
            <a:pPr marL="365760" indent="-283464">
              <a:lnSpc>
                <a:spcPct val="90000"/>
              </a:lnSpc>
              <a:buFont typeface="Wingdings 2"/>
              <a:buChar char=""/>
            </a:pPr>
            <a:r>
              <a:rPr lang="en-US" sz="3000" dirty="0" smtClean="0">
                <a:solidFill>
                  <a:schemeClr val="tx1"/>
                </a:solidFill>
              </a:rPr>
              <a:t>Ethical decision making</a:t>
            </a:r>
          </a:p>
          <a:p>
            <a:pPr marL="365760" indent="-283464">
              <a:lnSpc>
                <a:spcPct val="90000"/>
              </a:lnSpc>
              <a:buFont typeface="Wingdings 2"/>
              <a:buChar char=""/>
            </a:pPr>
            <a:r>
              <a:rPr lang="en-US" sz="3000" smtClean="0">
                <a:solidFill>
                  <a:schemeClr val="tx1"/>
                </a:solidFill>
              </a:rPr>
              <a:t>6 </a:t>
            </a:r>
            <a:r>
              <a:rPr lang="en-US" sz="3000" dirty="0" smtClean="0">
                <a:solidFill>
                  <a:schemeClr val="tx1"/>
                </a:solidFill>
              </a:rPr>
              <a:t>stage model of cognitive development</a:t>
            </a:r>
          </a:p>
          <a:p>
            <a:pPr marL="365760" indent="-283464">
              <a:lnSpc>
                <a:spcPct val="90000"/>
              </a:lnSpc>
              <a:buFont typeface="Wingdings 2"/>
              <a:buChar char=""/>
            </a:pPr>
            <a:r>
              <a:rPr lang="en-US" sz="3000" dirty="0" smtClean="0">
                <a:solidFill>
                  <a:schemeClr val="tx1"/>
                </a:solidFill>
              </a:rPr>
              <a:t>It explains why people make different decisions in similar ethical situations</a:t>
            </a:r>
          </a:p>
          <a:p>
            <a:pPr marL="365760" indent="-283464">
              <a:lnSpc>
                <a:spcPct val="90000"/>
              </a:lnSpc>
              <a:buFont typeface="Wingdings 2"/>
              <a:buChar char=""/>
            </a:pPr>
            <a:r>
              <a:rPr lang="en-US" sz="3000" dirty="0" smtClean="0">
                <a:solidFill>
                  <a:schemeClr val="tx1"/>
                </a:solidFill>
              </a:rPr>
              <a:t>Not directly related to the business context</a:t>
            </a:r>
            <a:endParaRPr lang="en-IN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Kohlberg’s Model of Cognitive Moral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stage of punishment and obedience</a:t>
            </a:r>
          </a:p>
          <a:p>
            <a:r>
              <a:rPr lang="en-US" dirty="0" smtClean="0"/>
              <a:t>The stage of individual instrumental purpose and exchange</a:t>
            </a:r>
          </a:p>
          <a:p>
            <a:r>
              <a:rPr lang="en-US" dirty="0" smtClean="0"/>
              <a:t>The stage of mutual interpersonal expectations, relationships and conformity</a:t>
            </a:r>
          </a:p>
          <a:p>
            <a:r>
              <a:rPr lang="en-US" dirty="0" smtClean="0"/>
              <a:t>The stage of social system and conscience maintenance</a:t>
            </a:r>
          </a:p>
          <a:p>
            <a:r>
              <a:rPr lang="en-US" dirty="0" smtClean="0"/>
              <a:t>The stage of prior rights, social contract or utility</a:t>
            </a:r>
          </a:p>
          <a:p>
            <a:r>
              <a:rPr lang="en-US" dirty="0" smtClean="0"/>
              <a:t>The stage of universal ethical principles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Kohlberg’s model in 3 stages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 self interest</a:t>
            </a:r>
          </a:p>
          <a:p>
            <a:r>
              <a:rPr lang="en-US" dirty="0" smtClean="0"/>
              <a:t>Social expectations</a:t>
            </a:r>
          </a:p>
          <a:p>
            <a:r>
              <a:rPr lang="en-US" dirty="0" smtClean="0"/>
              <a:t>General ethical principles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Influences of ethical decision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major influences</a:t>
            </a:r>
            <a:r>
              <a:rPr lang="en-IN" dirty="0" smtClean="0"/>
              <a:t> – Personal moral standards, their workplace ethics and culture and the nature of the issue concerned</a:t>
            </a:r>
          </a:p>
          <a:p>
            <a:r>
              <a:rPr lang="en-US" dirty="0" smtClean="0"/>
              <a:t>Work place ethics</a:t>
            </a:r>
          </a:p>
          <a:p>
            <a:r>
              <a:rPr lang="en-US" dirty="0" smtClean="0"/>
              <a:t>They depend on corporate culture and values of </a:t>
            </a:r>
            <a:r>
              <a:rPr lang="en-US" smtClean="0"/>
              <a:t>the organizations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</TotalTime>
  <Words>728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Ethical Decision Making in Business</vt:lpstr>
      <vt:lpstr>Ethical Model </vt:lpstr>
      <vt:lpstr>Three Prominent Model</vt:lpstr>
      <vt:lpstr>Other Model</vt:lpstr>
      <vt:lpstr>Ethical Decision Making with Cross Holder Conflicts and Competition</vt:lpstr>
      <vt:lpstr> Need for Kohlberg’s Model</vt:lpstr>
      <vt:lpstr>Kohlberg’s Model of Cognitive Moral Development</vt:lpstr>
      <vt:lpstr>Kohlberg’s model in 3 stages</vt:lpstr>
      <vt:lpstr>Influences of ethical decision making</vt:lpstr>
      <vt:lpstr>CORPORATE VALUES AND ETHICAL DECISION MAKING</vt:lpstr>
      <vt:lpstr>ROLE OF CORPORATE GOVERNANCE IN ENSURING ETHICS IN THE WORKPLACE</vt:lpstr>
      <vt:lpstr>Slide 12</vt:lpstr>
      <vt:lpstr>FRAMEWORK OF ETHICAL DECISION MAKING</vt:lpstr>
      <vt:lpstr>Process of making good Ethical Decisions</vt:lpstr>
      <vt:lpstr>Continuing…..</vt:lpstr>
      <vt:lpstr>THANKYOU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Decision Making in Business</dc:title>
  <cp:lastModifiedBy>Karthik Kumar</cp:lastModifiedBy>
  <cp:revision>20</cp:revision>
  <dcterms:created xsi:type="dcterms:W3CDTF">2011-03-01T13:46:51Z</dcterms:created>
  <dcterms:modified xsi:type="dcterms:W3CDTF">2012-08-15T11:31:35Z</dcterms:modified>
</cp:coreProperties>
</file>